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jpg" ContentType="image/jpeg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40" r:id="rId1"/>
  </p:sldMasterIdLst>
  <p:notesMasterIdLst>
    <p:notesMasterId r:id="rId16"/>
  </p:notesMasterIdLst>
  <p:sldIdLst>
    <p:sldId id="256" r:id="rId2"/>
    <p:sldId id="259" r:id="rId3"/>
    <p:sldId id="290" r:id="rId4"/>
    <p:sldId id="291" r:id="rId5"/>
    <p:sldId id="292" r:id="rId6"/>
    <p:sldId id="293" r:id="rId7"/>
    <p:sldId id="294" r:id="rId8"/>
    <p:sldId id="295" r:id="rId9"/>
    <p:sldId id="296" r:id="rId10"/>
    <p:sldId id="297" r:id="rId11"/>
    <p:sldId id="298" r:id="rId12"/>
    <p:sldId id="299" r:id="rId13"/>
    <p:sldId id="288" r:id="rId14"/>
    <p:sldId id="289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Destaqu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Estilo Clar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Estilo Claro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93D81CF-94F2-401A-BA57-92F5A7B2D0C5}" styleName="Estilo Médio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073A0DAA-6AF3-43AB-8588-CEC1D06C72B9}" styleName="Estilo Mé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Estilo Claro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Sem Estilo, Tabela com Grelh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824"/>
    <p:restoredTop sz="84875"/>
  </p:normalViewPr>
  <p:slideViewPr>
    <p:cSldViewPr snapToGrid="0" snapToObjects="1">
      <p:cViewPr varScale="1">
        <p:scale>
          <a:sx n="92" d="100"/>
          <a:sy n="92" d="100"/>
        </p:scale>
        <p:origin x="102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1352D6-038A-1048-89B9-5C92E51D8311}" type="datetimeFigureOut">
              <a:rPr lang="pt-PT" smtClean="0"/>
              <a:t>15/10/18</a:t>
            </a:fld>
            <a:endParaRPr lang="pt-PT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PT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 smtClean="0"/>
              <a:t>Clique para editar os estilos do texto de Modelo Global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pt-PT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DC6499-BBF7-4A42-BFCD-9D9F1A169EE4}" type="slidenum">
              <a:rPr lang="pt-PT" smtClean="0"/>
              <a:t>‹n.º›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880865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DC6499-BBF7-4A42-BFCD-9D9F1A169EE4}" type="slidenum">
              <a:rPr lang="pt-PT" smtClean="0"/>
              <a:t>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1424628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b="1" dirty="0" smtClean="0"/>
              <a:t>Referência:</a:t>
            </a:r>
            <a:r>
              <a:rPr lang="pt-PT" b="1" baseline="0" dirty="0" smtClean="0"/>
              <a:t> </a:t>
            </a:r>
            <a:r>
              <a:rPr lang="pt-PT" dirty="0" err="1" smtClean="0"/>
              <a:t>https</a:t>
            </a:r>
            <a:r>
              <a:rPr lang="pt-PT" dirty="0" smtClean="0"/>
              <a:t>://</a:t>
            </a:r>
            <a:r>
              <a:rPr lang="pt-PT" dirty="0" err="1" smtClean="0"/>
              <a:t>dev.mysql.com</a:t>
            </a:r>
            <a:r>
              <a:rPr lang="pt-PT" dirty="0" smtClean="0"/>
              <a:t>/</a:t>
            </a:r>
            <a:r>
              <a:rPr lang="pt-PT" dirty="0" err="1" smtClean="0"/>
              <a:t>doc</a:t>
            </a:r>
            <a:r>
              <a:rPr lang="pt-PT" dirty="0" smtClean="0"/>
              <a:t>/</a:t>
            </a:r>
            <a:r>
              <a:rPr lang="pt-PT" dirty="0" err="1" smtClean="0"/>
              <a:t>refman</a:t>
            </a:r>
            <a:r>
              <a:rPr lang="pt-PT" dirty="0" smtClean="0"/>
              <a:t>/8.0/</a:t>
            </a:r>
            <a:r>
              <a:rPr lang="pt-PT" dirty="0" err="1" smtClean="0"/>
              <a:t>en</a:t>
            </a:r>
            <a:r>
              <a:rPr lang="pt-PT" dirty="0" smtClean="0"/>
              <a:t>/</a:t>
            </a:r>
            <a:r>
              <a:rPr lang="pt-PT" dirty="0" err="1" smtClean="0"/>
              <a:t>cursors.html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DC6499-BBF7-4A42-BFCD-9D9F1A169EE4}" type="slidenum">
              <a:rPr lang="pt-PT" smtClean="0"/>
              <a:t>12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806192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DC6499-BBF7-4A42-BFCD-9D9F1A169EE4}" type="slidenum">
              <a:rPr lang="pt-PT" smtClean="0"/>
              <a:t>13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8675442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DC6499-BBF7-4A42-BFCD-9D9F1A169EE4}" type="slidenum">
              <a:rPr lang="pt-PT" smtClean="0"/>
              <a:t>14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348687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DC6499-BBF7-4A42-BFCD-9D9F1A169EE4}" type="slidenum">
              <a:rPr lang="pt-PT" smtClean="0"/>
              <a:t>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7365651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DC6499-BBF7-4A42-BFCD-9D9F1A169EE4}" type="slidenum">
              <a:rPr lang="pt-PT" smtClean="0"/>
              <a:t>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9951057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err="1" smtClean="0"/>
              <a:t>Users</a:t>
            </a:r>
            <a:r>
              <a:rPr lang="pt-PT" dirty="0" smtClean="0"/>
              <a:t> =&gt; poderão ser diferentes </a:t>
            </a:r>
            <a:r>
              <a:rPr lang="pt-PT" i="1" dirty="0" err="1" smtClean="0"/>
              <a:t>user</a:t>
            </a:r>
            <a:r>
              <a:rPr lang="pt-PT" i="1" dirty="0" smtClean="0"/>
              <a:t> </a:t>
            </a:r>
            <a:r>
              <a:rPr lang="pt-PT" i="1" dirty="0" err="1" smtClean="0"/>
              <a:t>groups</a:t>
            </a:r>
            <a:r>
              <a:rPr lang="pt-PT" baseline="0" dirty="0" smtClean="0"/>
              <a:t>, i.e. diferentes </a:t>
            </a:r>
            <a:r>
              <a:rPr lang="pt-PT" i="1" baseline="0" dirty="0" err="1" smtClean="0"/>
              <a:t>user</a:t>
            </a:r>
            <a:r>
              <a:rPr lang="pt-PT" i="1" baseline="0" dirty="0" smtClean="0"/>
              <a:t> </a:t>
            </a:r>
            <a:r>
              <a:rPr lang="pt-PT" i="1" baseline="0" dirty="0" err="1" smtClean="0"/>
              <a:t>groups</a:t>
            </a:r>
            <a:r>
              <a:rPr lang="pt-PT" i="1" baseline="0" dirty="0" smtClean="0"/>
              <a:t> </a:t>
            </a:r>
            <a:r>
              <a:rPr lang="pt-PT" baseline="0" dirty="0" smtClean="0"/>
              <a:t>poderão ter acesso a diferentes data </a:t>
            </a:r>
            <a:r>
              <a:rPr lang="pt-PT" baseline="0" dirty="0" err="1" smtClean="0"/>
              <a:t>marts</a:t>
            </a:r>
            <a:r>
              <a:rPr lang="pt-PT" baseline="0" dirty="0" smtClean="0"/>
              <a:t> por questões de confidencialidade e segurança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DC6499-BBF7-4A42-BFCD-9D9F1A169EE4}" type="slidenum">
              <a:rPr lang="pt-PT" smtClean="0"/>
              <a:t>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2880921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DC6499-BBF7-4A42-BFCD-9D9F1A169EE4}" type="slidenum">
              <a:rPr lang="pt-PT" smtClean="0"/>
              <a:t>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0064769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noProof="0" dirty="0" smtClean="0"/>
              <a:t>+</a:t>
            </a:r>
            <a:r>
              <a:rPr lang="en-GB" baseline="0" noProof="0" dirty="0" smtClean="0"/>
              <a:t> </a:t>
            </a:r>
            <a:r>
              <a:rPr lang="en-GB" i="1" noProof="0" dirty="0" smtClean="0"/>
              <a:t>fact constellation schema </a:t>
            </a:r>
            <a:r>
              <a:rPr lang="en-GB" noProof="0" dirty="0" smtClean="0"/>
              <a:t>(</a:t>
            </a:r>
            <a:r>
              <a:rPr lang="en-GB" i="1" noProof="0" dirty="0" smtClean="0"/>
              <a:t>galaxy schema</a:t>
            </a:r>
            <a:r>
              <a:rPr lang="en-GB" noProof="0" dirty="0" smtClean="0"/>
              <a:t>)</a:t>
            </a:r>
            <a:endParaRPr lang="en-GB" noProof="0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DC6499-BBF7-4A42-BFCD-9D9F1A169EE4}" type="slidenum">
              <a:rPr lang="pt-PT" smtClean="0"/>
              <a:t>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1961581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DC6499-BBF7-4A42-BFCD-9D9F1A169EE4}" type="slidenum">
              <a:rPr lang="pt-PT" smtClean="0"/>
              <a:t>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1004765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DC6499-BBF7-4A42-BFCD-9D9F1A169EE4}" type="slidenum">
              <a:rPr lang="pt-PT" smtClean="0"/>
              <a:t>10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2714385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DC6499-BBF7-4A42-BFCD-9D9F1A169EE4}" type="slidenum">
              <a:rPr lang="pt-PT" smtClean="0"/>
              <a:t>11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7269442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pt-PT" smtClean="0"/>
              <a:t>Clique para editar o estilo de título do Modelo Global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pt-PT" smtClean="0"/>
              <a:t>Clique para editar o estilo de subtítulo do Modelo Global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10/15/18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‹n.º›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mtClean="0"/>
              <a:t>Clique para editar o estilo de título do Modelo Global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PT" smtClean="0"/>
              <a:t>Clique para editar os estilos do texto de Modelo Global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10/15/18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‹n.º›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pt-PT" smtClean="0"/>
              <a:t>Clique para editar o estilo de título do Modelo Global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pt-PT" smtClean="0"/>
              <a:t>Clique para editar os estilos do texto de Modelo Global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10/15/18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‹n.º›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mtClean="0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 smtClean="0"/>
              <a:t>Clique para editar os estilos do texto de Modelo Global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10/15/18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‹n.º›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pt-PT" smtClean="0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 smtClean="0"/>
              <a:t>Clique para editar os estilos do texto de Modelo Global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10/15/18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‹n.º›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mtClean="0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PT" smtClean="0"/>
              <a:t>Clique para editar os estilos do texto de Modelo Global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PT" smtClean="0"/>
              <a:t>Clique para editar os estilos do texto de Modelo Global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10/15/18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‹n.º›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mtClean="0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 smtClean="0"/>
              <a:t>Clique para editar os estilos do texto de Modelo Global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PT" smtClean="0"/>
              <a:t>Clique para editar os estilos do texto de Modelo Global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 smtClean="0"/>
              <a:t>Clique para editar os estilos do texto de Modelo Global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PT" smtClean="0"/>
              <a:t>Clique para editar os estilos do texto de Modelo Global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10/15/18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‹n.º›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mtClean="0"/>
              <a:t>Clique para editar o estilo de título do Modelo Global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10/15/18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‹n.º›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10/15/18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‹n.º›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pt-PT" smtClean="0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PT" smtClean="0"/>
              <a:t>Clique para editar os estilos do texto de Modelo Global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 smtClean="0"/>
              <a:t>Clique para editar os estilos do texto de Modelo Global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10/15/18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‹n.º›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pt-PT" smtClean="0"/>
              <a:t>Clique para editar o estilo de título do Modelo Global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PT" smtClean="0"/>
              <a:t>Arraste a imagem até ao marcador de posição ou clique no ícone para adicionar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 smtClean="0"/>
              <a:t>Clique para editar os estilos do texto de Modelo Global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10/15/18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‹n.º›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 smtClean="0"/>
              <a:t>Clique para editar o estilo de título do Modelo Global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pt-PT" smtClean="0"/>
              <a:t>Clique para editar os estilos do texto de Modelo Global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dirty="0"/>
              <a:pPr/>
              <a:t>10/15/18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‹n.º›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4" Type="http://schemas.openxmlformats.org/officeDocument/2006/relationships/image" Target="../media/image7.tiff"/><Relationship Id="rId5" Type="http://schemas.openxmlformats.org/officeDocument/2006/relationships/image" Target="../media/image8.tiff"/><Relationship Id="rId6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100015" y="1150364"/>
            <a:ext cx="7315200" cy="1798155"/>
          </a:xfrm>
        </p:spPr>
        <p:txBody>
          <a:bodyPr>
            <a:normAutofit/>
          </a:bodyPr>
          <a:lstStyle/>
          <a:p>
            <a:pPr algn="ctr"/>
            <a:r>
              <a:rPr lang="pt-PT" sz="4800" b="1" dirty="0" smtClean="0">
                <a:solidFill>
                  <a:schemeClr val="bg1"/>
                </a:solidFill>
              </a:rPr>
              <a:t>Análise de Dados</a:t>
            </a:r>
            <a:endParaRPr lang="pt-PT" sz="4800" b="1" dirty="0">
              <a:solidFill>
                <a:schemeClr val="bg1"/>
              </a:solidFill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100015" y="3143635"/>
            <a:ext cx="7315200" cy="1796694"/>
          </a:xfrm>
        </p:spPr>
        <p:txBody>
          <a:bodyPr>
            <a:normAutofit/>
          </a:bodyPr>
          <a:lstStyle/>
          <a:p>
            <a:pPr algn="ctr"/>
            <a:r>
              <a:rPr lang="pt-PT" b="1" dirty="0"/>
              <a:t>3</a:t>
            </a:r>
            <a:r>
              <a:rPr lang="pt-PT" b="1" dirty="0" smtClean="0"/>
              <a:t>.ª </a:t>
            </a:r>
            <a:r>
              <a:rPr lang="pt-PT" b="1" dirty="0" smtClean="0"/>
              <a:t>Aula Prática Laboratorial</a:t>
            </a:r>
          </a:p>
          <a:p>
            <a:pPr algn="ctr"/>
            <a:r>
              <a:rPr lang="pt-PT" b="1" dirty="0" smtClean="0"/>
              <a:t>Mestrado Integrado em Engenharia Informática</a:t>
            </a:r>
          </a:p>
          <a:p>
            <a:pPr algn="ctr"/>
            <a:r>
              <a:rPr lang="pt-PT" b="1" dirty="0" smtClean="0"/>
              <a:t>Ano Letivo 2018/2019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20958" y="1042377"/>
            <a:ext cx="1906142" cy="1906142"/>
          </a:xfrm>
          <a:prstGeom prst="rect">
            <a:avLst/>
          </a:prstGeom>
        </p:spPr>
      </p:pic>
      <p:sp>
        <p:nvSpPr>
          <p:cNvPr id="7" name="Subtítulo 2"/>
          <p:cNvSpPr txBox="1">
            <a:spLocks/>
          </p:cNvSpPr>
          <p:nvPr/>
        </p:nvSpPr>
        <p:spPr>
          <a:xfrm>
            <a:off x="1100015" y="5135445"/>
            <a:ext cx="7315200" cy="9144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None/>
              <a:defRPr sz="2200" kern="1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PT" sz="1800" b="1" dirty="0" smtClean="0">
                <a:solidFill>
                  <a:schemeClr val="accent1">
                    <a:lumMod val="50000"/>
                  </a:schemeClr>
                </a:solidFill>
              </a:rPr>
              <a:t>Marisa Esteves</a:t>
            </a:r>
          </a:p>
          <a:p>
            <a:pPr algn="ctr"/>
            <a:r>
              <a:rPr lang="pt-PT" sz="1800" b="1" i="1" dirty="0" smtClean="0">
                <a:solidFill>
                  <a:schemeClr val="accent1">
                    <a:lumMod val="50000"/>
                  </a:schemeClr>
                </a:solidFill>
              </a:rPr>
              <a:t>19 </a:t>
            </a:r>
            <a:r>
              <a:rPr lang="pt-PT" sz="1800" b="1" i="1" dirty="0" smtClean="0">
                <a:solidFill>
                  <a:schemeClr val="accent1">
                    <a:lumMod val="50000"/>
                  </a:schemeClr>
                </a:solidFill>
              </a:rPr>
              <a:t>de Outubro de 2018</a:t>
            </a:r>
          </a:p>
        </p:txBody>
      </p:sp>
    </p:spTree>
    <p:extLst>
      <p:ext uri="{BB962C8B-B14F-4D97-AF65-F5344CB8AC3E}">
        <p14:creationId xmlns:p14="http://schemas.microsoft.com/office/powerpoint/2010/main" val="179953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PT" sz="3200" dirty="0" smtClean="0"/>
              <a:t>OLTP vs. OLAP</a:t>
            </a:r>
            <a:r>
              <a:rPr lang="pt-PT" sz="3200" dirty="0" smtClean="0"/>
              <a:t/>
            </a:r>
            <a:br>
              <a:rPr lang="pt-PT" sz="3200" dirty="0" smtClean="0"/>
            </a:br>
            <a:r>
              <a:rPr lang="pt-PT" sz="3200" dirty="0" smtClean="0"/>
              <a:t/>
            </a:r>
            <a:br>
              <a:rPr lang="pt-PT" sz="3200" dirty="0" smtClean="0"/>
            </a:br>
            <a:r>
              <a:rPr lang="pt-PT" sz="2000" i="1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Definição</a:t>
            </a:r>
            <a:endParaRPr lang="pt-PT" sz="2000" i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79" name="Subtítulo 2"/>
          <p:cNvSpPr txBox="1">
            <a:spLocks/>
          </p:cNvSpPr>
          <p:nvPr/>
        </p:nvSpPr>
        <p:spPr>
          <a:xfrm>
            <a:off x="3869268" y="5984748"/>
            <a:ext cx="7315200" cy="2803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None/>
              <a:defRPr sz="2200" kern="1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PT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9</a:t>
            </a:r>
            <a:endParaRPr lang="pt-PT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aphicFrame>
        <p:nvGraphicFramePr>
          <p:cNvPr id="3" name="Tabela 2"/>
          <p:cNvGraphicFramePr>
            <a:graphicFrameLocks noGrp="1"/>
          </p:cNvGraphicFramePr>
          <p:nvPr/>
        </p:nvGraphicFramePr>
        <p:xfrm>
          <a:off x="3869268" y="1208520"/>
          <a:ext cx="7461628" cy="4126105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3730814"/>
                <a:gridCol w="3730814"/>
              </a:tblGrid>
              <a:tr h="388508">
                <a:tc>
                  <a:txBody>
                    <a:bodyPr/>
                    <a:lstStyle/>
                    <a:p>
                      <a:pPr algn="ctr"/>
                      <a:r>
                        <a:rPr lang="en-GB" sz="1600" b="1" noProof="0" dirty="0" smtClean="0"/>
                        <a:t>Relational Database (OLTP)</a:t>
                      </a:r>
                      <a:endParaRPr lang="en-GB" sz="1600" b="1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1" noProof="0" dirty="0" smtClean="0"/>
                        <a:t>Analytical</a:t>
                      </a:r>
                      <a:r>
                        <a:rPr lang="en-GB" sz="1600" b="1" baseline="0" noProof="0" dirty="0" smtClean="0"/>
                        <a:t> Data Warehouse </a:t>
                      </a:r>
                      <a:r>
                        <a:rPr lang="en-GB" sz="1600" b="1" noProof="0" dirty="0" smtClean="0"/>
                        <a:t>(OLAP)</a:t>
                      </a:r>
                      <a:endParaRPr lang="en-GB" sz="1600" b="1" noProof="0" dirty="0"/>
                    </a:p>
                  </a:txBody>
                  <a:tcPr/>
                </a:tc>
              </a:tr>
              <a:tr h="388508">
                <a:tc>
                  <a:txBody>
                    <a:bodyPr/>
                    <a:lstStyle/>
                    <a:p>
                      <a:pPr algn="ctr"/>
                      <a:r>
                        <a:rPr lang="en-GB" sz="1400" noProof="0" dirty="0" smtClean="0"/>
                        <a:t>Contains</a:t>
                      </a:r>
                      <a:r>
                        <a:rPr lang="en-GB" sz="1400" baseline="0" noProof="0" dirty="0" smtClean="0"/>
                        <a:t> current data</a:t>
                      </a:r>
                      <a:endParaRPr lang="en-GB" sz="14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noProof="0" dirty="0" smtClean="0"/>
                        <a:t>Contains</a:t>
                      </a:r>
                      <a:r>
                        <a:rPr lang="en-GB" sz="1400" baseline="0" noProof="0" dirty="0" smtClean="0"/>
                        <a:t> historical data</a:t>
                      </a:r>
                      <a:endParaRPr lang="en-GB" sz="1400" noProof="0" dirty="0"/>
                    </a:p>
                  </a:txBody>
                  <a:tcPr/>
                </a:tc>
              </a:tr>
              <a:tr h="388508">
                <a:tc>
                  <a:txBody>
                    <a:bodyPr/>
                    <a:lstStyle/>
                    <a:p>
                      <a:pPr algn="ctr"/>
                      <a:r>
                        <a:rPr lang="en-GB" sz="1400" noProof="0" dirty="0" smtClean="0"/>
                        <a:t>Useful</a:t>
                      </a:r>
                      <a:r>
                        <a:rPr lang="en-GB" sz="1400" baseline="0" noProof="0" dirty="0" smtClean="0"/>
                        <a:t> in running the business</a:t>
                      </a:r>
                      <a:endParaRPr lang="en-GB" sz="14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noProof="0" dirty="0" smtClean="0"/>
                        <a:t>Useful in analysing the business</a:t>
                      </a:r>
                      <a:endParaRPr lang="en-GB" sz="1400" noProof="0" dirty="0"/>
                    </a:p>
                  </a:txBody>
                  <a:tcPr/>
                </a:tc>
              </a:tr>
              <a:tr h="388508">
                <a:tc>
                  <a:txBody>
                    <a:bodyPr/>
                    <a:lstStyle/>
                    <a:p>
                      <a:pPr algn="ctr"/>
                      <a:r>
                        <a:rPr lang="en-GB" sz="1400" noProof="0" dirty="0" smtClean="0"/>
                        <a:t>Based</a:t>
                      </a:r>
                      <a:r>
                        <a:rPr lang="en-GB" sz="1400" baseline="0" noProof="0" dirty="0" smtClean="0"/>
                        <a:t> on Entity Relationship Model</a:t>
                      </a:r>
                      <a:endParaRPr lang="en-GB" sz="14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noProof="0" dirty="0" smtClean="0"/>
                        <a:t>Based</a:t>
                      </a:r>
                      <a:r>
                        <a:rPr lang="en-GB" sz="1400" baseline="0" noProof="0" dirty="0" smtClean="0"/>
                        <a:t> on Star or Snowflake Schema</a:t>
                      </a:r>
                      <a:endParaRPr lang="en-GB" sz="1400" noProof="0" dirty="0"/>
                    </a:p>
                  </a:txBody>
                  <a:tcPr/>
                </a:tc>
              </a:tr>
              <a:tr h="388508">
                <a:tc>
                  <a:txBody>
                    <a:bodyPr/>
                    <a:lstStyle/>
                    <a:p>
                      <a:pPr algn="ctr"/>
                      <a:r>
                        <a:rPr lang="en-GB" sz="1400" noProof="0" dirty="0" smtClean="0"/>
                        <a:t>Provides primitive</a:t>
                      </a:r>
                      <a:r>
                        <a:rPr lang="en-GB" sz="1400" baseline="0" noProof="0" dirty="0" smtClean="0"/>
                        <a:t> and highly detailed data</a:t>
                      </a:r>
                      <a:endParaRPr lang="en-GB" sz="14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noProof="0" dirty="0" smtClean="0"/>
                        <a:t>Provides summarized</a:t>
                      </a:r>
                      <a:r>
                        <a:rPr lang="en-GB" sz="1400" baseline="0" noProof="0" dirty="0" smtClean="0"/>
                        <a:t> and consolidated data</a:t>
                      </a:r>
                      <a:endParaRPr lang="en-GB" sz="1400" noProof="0" dirty="0"/>
                    </a:p>
                  </a:txBody>
                  <a:tcPr/>
                </a:tc>
              </a:tr>
              <a:tr h="499881">
                <a:tc>
                  <a:txBody>
                    <a:bodyPr/>
                    <a:lstStyle/>
                    <a:p>
                      <a:pPr algn="ctr"/>
                      <a:r>
                        <a:rPr lang="en-GB" sz="1400" noProof="0" dirty="0" smtClean="0"/>
                        <a:t>Used for writing into the database</a:t>
                      </a:r>
                      <a:endParaRPr lang="en-GB" sz="14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noProof="0" dirty="0" smtClean="0"/>
                        <a:t>Used for reading data from</a:t>
                      </a:r>
                      <a:r>
                        <a:rPr lang="en-GB" sz="1400" baseline="0" noProof="0" dirty="0" smtClean="0"/>
                        <a:t> the data warehouse</a:t>
                      </a:r>
                      <a:endParaRPr lang="en-GB" sz="1400" noProof="0" dirty="0"/>
                    </a:p>
                  </a:txBody>
                  <a:tcPr/>
                </a:tc>
              </a:tr>
              <a:tr h="388508">
                <a:tc>
                  <a:txBody>
                    <a:bodyPr/>
                    <a:lstStyle/>
                    <a:p>
                      <a:pPr algn="ctr"/>
                      <a:r>
                        <a:rPr lang="en-GB" sz="1400" noProof="0" dirty="0" smtClean="0"/>
                        <a:t>Database size ranges from 100 MB to 1 GB</a:t>
                      </a:r>
                      <a:endParaRPr lang="en-GB" sz="14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noProof="0" dirty="0" smtClean="0"/>
                        <a:t>Data warehouse ranges from 100 GB to 1 TB</a:t>
                      </a:r>
                      <a:endParaRPr lang="en-GB" sz="1400" noProof="0" dirty="0"/>
                    </a:p>
                  </a:txBody>
                  <a:tcPr/>
                </a:tc>
              </a:tr>
              <a:tr h="388508">
                <a:tc>
                  <a:txBody>
                    <a:bodyPr/>
                    <a:lstStyle/>
                    <a:p>
                      <a:pPr algn="ctr"/>
                      <a:r>
                        <a:rPr lang="en-GB" sz="1400" noProof="0" dirty="0" smtClean="0"/>
                        <a:t>Fast</a:t>
                      </a:r>
                      <a:r>
                        <a:rPr lang="en-GB" sz="1400" baseline="0" noProof="0" dirty="0" smtClean="0"/>
                        <a:t> and it </a:t>
                      </a:r>
                      <a:r>
                        <a:rPr lang="en-GB" sz="1400" noProof="0" dirty="0" smtClean="0"/>
                        <a:t>provides high performance</a:t>
                      </a:r>
                      <a:endParaRPr lang="en-GB" sz="14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noProof="0" dirty="0" smtClean="0"/>
                        <a:t>Highly</a:t>
                      </a:r>
                      <a:r>
                        <a:rPr lang="en-GB" sz="1400" baseline="0" noProof="0" dirty="0" smtClean="0"/>
                        <a:t> flexible but it is not fast</a:t>
                      </a:r>
                      <a:endParaRPr lang="en-GB" sz="1400" noProof="0" dirty="0"/>
                    </a:p>
                  </a:txBody>
                  <a:tcPr/>
                </a:tc>
              </a:tr>
              <a:tr h="388508">
                <a:tc>
                  <a:txBody>
                    <a:bodyPr/>
                    <a:lstStyle/>
                    <a:p>
                      <a:pPr algn="ctr"/>
                      <a:r>
                        <a:rPr lang="en-GB" sz="1400" noProof="0" dirty="0" smtClean="0"/>
                        <a:t>Number</a:t>
                      </a:r>
                      <a:r>
                        <a:rPr lang="en-GB" sz="1400" baseline="0" noProof="0" dirty="0" smtClean="0"/>
                        <a:t> of records accessed is in tens</a:t>
                      </a:r>
                      <a:endParaRPr lang="en-GB" sz="14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noProof="0" dirty="0" smtClean="0"/>
                        <a:t>Number of</a:t>
                      </a:r>
                      <a:r>
                        <a:rPr lang="en-GB" sz="1400" baseline="0" noProof="0" dirty="0" smtClean="0"/>
                        <a:t> records accessed is in millions</a:t>
                      </a:r>
                      <a:endParaRPr lang="en-GB" sz="1400" noProof="0" dirty="0"/>
                    </a:p>
                  </a:txBody>
                  <a:tcPr/>
                </a:tc>
              </a:tr>
              <a:tr h="499881">
                <a:tc>
                  <a:txBody>
                    <a:bodyPr/>
                    <a:lstStyle/>
                    <a:p>
                      <a:pPr algn="ctr"/>
                      <a:r>
                        <a:rPr lang="en-GB" sz="1400" noProof="0" dirty="0" smtClean="0"/>
                        <a:t>Example: all bank</a:t>
                      </a:r>
                      <a:r>
                        <a:rPr lang="en-GB" sz="1400" baseline="0" noProof="0" dirty="0" smtClean="0"/>
                        <a:t> transactions made by a customer</a:t>
                      </a:r>
                      <a:endParaRPr lang="en-GB" sz="14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noProof="0" dirty="0" smtClean="0"/>
                        <a:t>Example: bank transactions made by a customer at a particular time</a:t>
                      </a:r>
                      <a:endParaRPr lang="en-GB" sz="1400" noProof="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2" name="CaixaDeTexto 31"/>
          <p:cNvSpPr txBox="1"/>
          <p:nvPr/>
        </p:nvSpPr>
        <p:spPr>
          <a:xfrm>
            <a:off x="4991564" y="5411527"/>
            <a:ext cx="52050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400" b="1" dirty="0" smtClean="0"/>
              <a:t>Figura </a:t>
            </a:r>
            <a:r>
              <a:rPr lang="pt-PT" sz="1400" b="1" dirty="0"/>
              <a:t>6</a:t>
            </a:r>
            <a:r>
              <a:rPr lang="pt-PT" sz="1400" b="1" dirty="0" smtClean="0"/>
              <a:t> </a:t>
            </a:r>
            <a:r>
              <a:rPr lang="mr-IN" sz="1400" b="1" dirty="0" smtClean="0"/>
              <a:t>–</a:t>
            </a:r>
            <a:r>
              <a:rPr lang="pt-PT" sz="1400" b="1" dirty="0" smtClean="0"/>
              <a:t> Diferenças entre </a:t>
            </a:r>
            <a:r>
              <a:rPr lang="pt-PT" sz="1400" b="1" dirty="0" smtClean="0"/>
              <a:t>OLTP e OLAP.</a:t>
            </a:r>
            <a:endParaRPr lang="pt-PT" sz="1400" b="1" dirty="0"/>
          </a:p>
        </p:txBody>
      </p:sp>
    </p:spTree>
    <p:extLst>
      <p:ext uri="{BB962C8B-B14F-4D97-AF65-F5344CB8AC3E}">
        <p14:creationId xmlns:p14="http://schemas.microsoft.com/office/powerpoint/2010/main" val="225467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PT" sz="3200" dirty="0" err="1" smtClean="0"/>
              <a:t>MySQL</a:t>
            </a:r>
            <a:r>
              <a:rPr lang="pt-PT" sz="3200" dirty="0" smtClean="0"/>
              <a:t/>
            </a:r>
            <a:br>
              <a:rPr lang="pt-PT" sz="3200" dirty="0" smtClean="0"/>
            </a:br>
            <a:r>
              <a:rPr lang="pt-PT" sz="3200" dirty="0" smtClean="0"/>
              <a:t/>
            </a:r>
            <a:br>
              <a:rPr lang="pt-PT" sz="3200" dirty="0" smtClean="0"/>
            </a:br>
            <a:r>
              <a:rPr lang="pt-PT" sz="2000" i="1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Cursores</a:t>
            </a:r>
            <a:endParaRPr lang="pt-PT" sz="2000" i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79" name="Subtítulo 2"/>
          <p:cNvSpPr txBox="1">
            <a:spLocks/>
          </p:cNvSpPr>
          <p:nvPr/>
        </p:nvSpPr>
        <p:spPr>
          <a:xfrm>
            <a:off x="3869268" y="5984748"/>
            <a:ext cx="7315200" cy="2803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None/>
              <a:defRPr sz="2200" kern="1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PT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10</a:t>
            </a:r>
            <a:endParaRPr lang="pt-PT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5" name="Grupo 4"/>
          <p:cNvGrpSpPr/>
          <p:nvPr/>
        </p:nvGrpSpPr>
        <p:grpSpPr>
          <a:xfrm>
            <a:off x="3855503" y="2668034"/>
            <a:ext cx="7342729" cy="1512788"/>
            <a:chOff x="3855503" y="2391658"/>
            <a:chExt cx="7342729" cy="1512788"/>
          </a:xfrm>
        </p:grpSpPr>
        <p:pic>
          <p:nvPicPr>
            <p:cNvPr id="4" name="Imagem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55503" y="2391658"/>
              <a:ext cx="7342729" cy="1358900"/>
            </a:xfrm>
            <a:prstGeom prst="rect">
              <a:avLst/>
            </a:prstGeom>
          </p:spPr>
        </p:pic>
        <p:sp>
          <p:nvSpPr>
            <p:cNvPr id="6" name="CaixaDeTexto 5"/>
            <p:cNvSpPr txBox="1"/>
            <p:nvPr/>
          </p:nvSpPr>
          <p:spPr>
            <a:xfrm>
              <a:off x="5175197" y="3596669"/>
              <a:ext cx="47033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PT" sz="1400" b="1" dirty="0" smtClean="0"/>
                <a:t>Figura </a:t>
              </a:r>
              <a:r>
                <a:rPr lang="pt-PT" sz="1400" b="1" dirty="0" smtClean="0"/>
                <a:t>7 </a:t>
              </a:r>
              <a:r>
                <a:rPr lang="mr-IN" sz="1400" b="1" dirty="0" smtClean="0"/>
                <a:t>–</a:t>
              </a:r>
              <a:r>
                <a:rPr lang="pt-PT" sz="1400" b="1" dirty="0" smtClean="0"/>
                <a:t> Modo de funcionamento de cursores em </a:t>
              </a:r>
              <a:r>
                <a:rPr lang="pt-PT" sz="1400" b="1" dirty="0" err="1" smtClean="0"/>
                <a:t>MySQL</a:t>
              </a:r>
              <a:r>
                <a:rPr lang="pt-PT" sz="1400" b="1" dirty="0" smtClean="0"/>
                <a:t>.</a:t>
              </a:r>
              <a:endParaRPr lang="pt-PT" sz="14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605002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PT" sz="3200" dirty="0" err="1" smtClean="0"/>
              <a:t>MySQL</a:t>
            </a:r>
            <a:r>
              <a:rPr lang="pt-PT" sz="3200" dirty="0" smtClean="0"/>
              <a:t/>
            </a:r>
            <a:br>
              <a:rPr lang="pt-PT" sz="3200" dirty="0" smtClean="0"/>
            </a:br>
            <a:r>
              <a:rPr lang="pt-PT" sz="3200" dirty="0" smtClean="0"/>
              <a:t/>
            </a:r>
            <a:br>
              <a:rPr lang="pt-PT" sz="3200" dirty="0" smtClean="0"/>
            </a:br>
            <a:r>
              <a:rPr lang="pt-PT" sz="2000" i="1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Cursores</a:t>
            </a:r>
            <a:endParaRPr lang="pt-PT" sz="2000" i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79" name="Subtítulo 2"/>
          <p:cNvSpPr txBox="1">
            <a:spLocks/>
          </p:cNvSpPr>
          <p:nvPr/>
        </p:nvSpPr>
        <p:spPr>
          <a:xfrm>
            <a:off x="3869268" y="5984748"/>
            <a:ext cx="7315200" cy="2803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None/>
              <a:defRPr sz="2200" kern="1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PT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11</a:t>
            </a:r>
            <a:endParaRPr lang="pt-PT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7" name="Grupo 6"/>
          <p:cNvGrpSpPr/>
          <p:nvPr/>
        </p:nvGrpSpPr>
        <p:grpSpPr>
          <a:xfrm>
            <a:off x="4407669" y="1001852"/>
            <a:ext cx="6238397" cy="4845152"/>
            <a:chOff x="4405375" y="908683"/>
            <a:chExt cx="6238397" cy="4845152"/>
          </a:xfrm>
        </p:grpSpPr>
        <p:pic>
          <p:nvPicPr>
            <p:cNvPr id="3" name="Imagem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05375" y="908683"/>
              <a:ext cx="6238397" cy="4537375"/>
            </a:xfrm>
            <a:prstGeom prst="rect">
              <a:avLst/>
            </a:prstGeom>
          </p:spPr>
        </p:pic>
        <p:sp>
          <p:nvSpPr>
            <p:cNvPr id="8" name="CaixaDeTexto 7"/>
            <p:cNvSpPr txBox="1"/>
            <p:nvPr/>
          </p:nvSpPr>
          <p:spPr>
            <a:xfrm>
              <a:off x="4917865" y="5446058"/>
              <a:ext cx="52134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PT" sz="1400" b="1" dirty="0" smtClean="0"/>
                <a:t>Figura </a:t>
              </a:r>
              <a:r>
                <a:rPr lang="pt-PT" sz="1400" b="1" dirty="0" smtClean="0"/>
                <a:t>8 </a:t>
              </a:r>
              <a:r>
                <a:rPr lang="mr-IN" sz="1400" b="1" dirty="0" smtClean="0"/>
                <a:t>–</a:t>
              </a:r>
              <a:r>
                <a:rPr lang="pt-PT" sz="1400" b="1" dirty="0" smtClean="0"/>
                <a:t> Exemplo de um procedimento com cursores em </a:t>
              </a:r>
              <a:r>
                <a:rPr lang="pt-PT" sz="1400" b="1" dirty="0" err="1" smtClean="0"/>
                <a:t>MySQL</a:t>
              </a:r>
              <a:r>
                <a:rPr lang="pt-PT" sz="1400" b="1" dirty="0" smtClean="0"/>
                <a:t>.</a:t>
              </a:r>
              <a:endParaRPr lang="pt-PT" sz="14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716836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PT" sz="3200" dirty="0" smtClean="0"/>
              <a:t>Resolução da </a:t>
            </a:r>
            <a:r>
              <a:rPr lang="pt-PT" sz="3200" dirty="0"/>
              <a:t>2</a:t>
            </a:r>
            <a:r>
              <a:rPr lang="pt-PT" sz="3200" dirty="0" smtClean="0"/>
              <a:t>.ª Ficha Prática Laboratorial</a:t>
            </a:r>
            <a:endParaRPr lang="pt-PT" sz="3200" dirty="0"/>
          </a:p>
        </p:txBody>
      </p:sp>
      <p:sp>
        <p:nvSpPr>
          <p:cNvPr id="6" name="Subtítulo 2"/>
          <p:cNvSpPr txBox="1">
            <a:spLocks/>
          </p:cNvSpPr>
          <p:nvPr/>
        </p:nvSpPr>
        <p:spPr>
          <a:xfrm>
            <a:off x="3869268" y="5984748"/>
            <a:ext cx="7315200" cy="2803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None/>
              <a:defRPr sz="2200" kern="1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PT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12</a:t>
            </a:r>
            <a:endParaRPr lang="pt-PT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0362" y="1164805"/>
            <a:ext cx="7273012" cy="4519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972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PT" sz="3200" dirty="0" smtClean="0"/>
              <a:t>Resolução da </a:t>
            </a:r>
            <a:r>
              <a:rPr lang="pt-PT" sz="3200" dirty="0"/>
              <a:t>2</a:t>
            </a:r>
            <a:r>
              <a:rPr lang="pt-PT" sz="3200" dirty="0" smtClean="0"/>
              <a:t>.ª Ficha Prática Laboratorial</a:t>
            </a:r>
            <a:endParaRPr lang="pt-PT" sz="3200" dirty="0"/>
          </a:p>
        </p:txBody>
      </p:sp>
      <p:sp>
        <p:nvSpPr>
          <p:cNvPr id="6" name="Subtítulo 2"/>
          <p:cNvSpPr txBox="1">
            <a:spLocks/>
          </p:cNvSpPr>
          <p:nvPr/>
        </p:nvSpPr>
        <p:spPr>
          <a:xfrm>
            <a:off x="3869268" y="5984748"/>
            <a:ext cx="7315200" cy="2803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None/>
              <a:defRPr sz="2200" kern="1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PT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13</a:t>
            </a:r>
            <a:endParaRPr lang="pt-PT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2352" y="1895650"/>
            <a:ext cx="7777892" cy="3063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780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PT" sz="3200" dirty="0" smtClean="0"/>
              <a:t>Plano de Aula</a:t>
            </a:r>
            <a:endParaRPr lang="pt-PT" sz="3200" dirty="0"/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 algn="just">
              <a:buFont typeface="+mj-lt"/>
              <a:buAutoNum type="arabicPeriod"/>
            </a:pPr>
            <a:r>
              <a:rPr lang="pt-PT" sz="1800" dirty="0"/>
              <a:t>Contextualização sobre os processos de ETL (</a:t>
            </a:r>
            <a:r>
              <a:rPr lang="pt-PT" sz="1800" i="1" dirty="0"/>
              <a:t>Extract, Transform, Load</a:t>
            </a:r>
            <a:r>
              <a:rPr lang="pt-PT" sz="1800" dirty="0"/>
              <a:t>) e de data </a:t>
            </a:r>
            <a:r>
              <a:rPr lang="pt-PT" sz="1800" dirty="0" err="1"/>
              <a:t>warehousing</a:t>
            </a:r>
            <a:r>
              <a:rPr lang="pt-PT" sz="1800" dirty="0"/>
              <a:t>;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pt-PT" sz="1800" dirty="0"/>
              <a:t>Continuação da resolução da </a:t>
            </a:r>
            <a:r>
              <a:rPr lang="pt-PT" sz="1800" dirty="0" smtClean="0"/>
              <a:t>2.ª </a:t>
            </a:r>
            <a:r>
              <a:rPr lang="pt-PT" sz="1800" dirty="0"/>
              <a:t>ficha prática laboratorial pelos alunos em grupo.</a:t>
            </a:r>
          </a:p>
        </p:txBody>
      </p:sp>
      <p:sp>
        <p:nvSpPr>
          <p:cNvPr id="7" name="Subtítulo 2"/>
          <p:cNvSpPr txBox="1">
            <a:spLocks/>
          </p:cNvSpPr>
          <p:nvPr/>
        </p:nvSpPr>
        <p:spPr>
          <a:xfrm>
            <a:off x="3869268" y="5984748"/>
            <a:ext cx="7315200" cy="2803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None/>
              <a:defRPr sz="2200" kern="1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PT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endParaRPr lang="pt-PT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5924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PT" sz="3200" dirty="0" smtClean="0"/>
              <a:t>Processo ETL</a:t>
            </a:r>
            <a:br>
              <a:rPr lang="pt-PT" sz="3200" dirty="0" smtClean="0"/>
            </a:br>
            <a:r>
              <a:rPr lang="pt-PT" sz="3200" dirty="0"/>
              <a:t/>
            </a:r>
            <a:br>
              <a:rPr lang="pt-PT" sz="3200" dirty="0"/>
            </a:br>
            <a:r>
              <a:rPr lang="pt-PT" sz="2000" i="1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Definição</a:t>
            </a:r>
            <a:endParaRPr lang="pt-PT" sz="2000" i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79" name="Subtítulo 2"/>
          <p:cNvSpPr txBox="1">
            <a:spLocks/>
          </p:cNvSpPr>
          <p:nvPr/>
        </p:nvSpPr>
        <p:spPr>
          <a:xfrm>
            <a:off x="3869268" y="5984748"/>
            <a:ext cx="7315200" cy="2803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None/>
              <a:defRPr sz="2200" kern="1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PT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  <a:endParaRPr lang="pt-PT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Retângulo Arredondado 3"/>
          <p:cNvSpPr/>
          <p:nvPr/>
        </p:nvSpPr>
        <p:spPr>
          <a:xfrm>
            <a:off x="3936503" y="1810780"/>
            <a:ext cx="7180729" cy="3227295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b="1" dirty="0">
                <a:solidFill>
                  <a:schemeClr val="tx2"/>
                </a:solidFill>
              </a:rPr>
              <a:t>O processo ETL (</a:t>
            </a:r>
            <a:r>
              <a:rPr lang="pt-PT" b="1" i="1" dirty="0">
                <a:solidFill>
                  <a:schemeClr val="tx2"/>
                </a:solidFill>
              </a:rPr>
              <a:t>Extract, Transform, Load</a:t>
            </a:r>
            <a:r>
              <a:rPr lang="pt-PT" b="1" dirty="0">
                <a:solidFill>
                  <a:schemeClr val="tx2"/>
                </a:solidFill>
              </a:rPr>
              <a:t>) é um conjunto de processos que inclui a extração de dados de fontes </a:t>
            </a:r>
            <a:r>
              <a:rPr lang="pt-PT" b="1" dirty="0" smtClean="0">
                <a:solidFill>
                  <a:schemeClr val="tx2"/>
                </a:solidFill>
              </a:rPr>
              <a:t>de informação </a:t>
            </a:r>
            <a:r>
              <a:rPr lang="pt-PT" b="1" dirty="0">
                <a:solidFill>
                  <a:schemeClr val="tx2"/>
                </a:solidFill>
              </a:rPr>
              <a:t>internas e </a:t>
            </a:r>
            <a:r>
              <a:rPr lang="pt-PT" b="1" dirty="0" smtClean="0">
                <a:solidFill>
                  <a:schemeClr val="tx2"/>
                </a:solidFill>
              </a:rPr>
              <a:t>externas, podendo estar </a:t>
            </a:r>
            <a:r>
              <a:rPr lang="pt-PT" b="1" dirty="0">
                <a:solidFill>
                  <a:schemeClr val="tx2"/>
                </a:solidFill>
              </a:rPr>
              <a:t>em diferentes formatos, a transformação dos dados de acordo com as necessidades </a:t>
            </a:r>
            <a:r>
              <a:rPr lang="pt-PT" b="1" dirty="0" smtClean="0">
                <a:solidFill>
                  <a:schemeClr val="tx2"/>
                </a:solidFill>
              </a:rPr>
              <a:t>da organização e</a:t>
            </a:r>
            <a:r>
              <a:rPr lang="pt-PT" b="1" dirty="0">
                <a:solidFill>
                  <a:schemeClr val="tx2"/>
                </a:solidFill>
              </a:rPr>
              <a:t>, finalmente, o carregamento dos mesmos numa estrutura de dados, como por exemplo um data </a:t>
            </a:r>
            <a:r>
              <a:rPr lang="pt-PT" b="1" dirty="0" err="1">
                <a:solidFill>
                  <a:schemeClr val="tx2"/>
                </a:solidFill>
              </a:rPr>
              <a:t>mart</a:t>
            </a:r>
            <a:r>
              <a:rPr lang="pt-PT" b="1" dirty="0">
                <a:solidFill>
                  <a:schemeClr val="tx2"/>
                </a:solidFill>
              </a:rPr>
              <a:t> ou um data </a:t>
            </a:r>
            <a:r>
              <a:rPr lang="pt-PT" b="1" dirty="0" err="1">
                <a:solidFill>
                  <a:schemeClr val="tx2"/>
                </a:solidFill>
              </a:rPr>
              <a:t>warehouse</a:t>
            </a:r>
            <a:r>
              <a:rPr lang="pt-PT" b="1" dirty="0">
                <a:solidFill>
                  <a:schemeClr val="tx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37668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PT" sz="3200" dirty="0" smtClean="0"/>
              <a:t>Processo ETL</a:t>
            </a:r>
            <a:br>
              <a:rPr lang="pt-PT" sz="3200" dirty="0" smtClean="0"/>
            </a:br>
            <a:r>
              <a:rPr lang="pt-PT" sz="3200" dirty="0"/>
              <a:t/>
            </a:r>
            <a:br>
              <a:rPr lang="pt-PT" sz="3200" dirty="0"/>
            </a:br>
            <a:r>
              <a:rPr lang="pt-PT" sz="2000" i="1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Definição</a:t>
            </a:r>
            <a:endParaRPr lang="pt-PT" sz="2000" i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79" name="Subtítulo 2"/>
          <p:cNvSpPr txBox="1">
            <a:spLocks/>
          </p:cNvSpPr>
          <p:nvPr/>
        </p:nvSpPr>
        <p:spPr>
          <a:xfrm>
            <a:off x="3869268" y="5984748"/>
            <a:ext cx="7315200" cy="2803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None/>
              <a:defRPr sz="2200" kern="1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PT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3</a:t>
            </a:r>
            <a:endParaRPr lang="pt-PT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8" name="Grupo 7"/>
          <p:cNvGrpSpPr/>
          <p:nvPr/>
        </p:nvGrpSpPr>
        <p:grpSpPr>
          <a:xfrm>
            <a:off x="4405407" y="2019826"/>
            <a:ext cx="6242921" cy="2809203"/>
            <a:chOff x="4405407" y="2173715"/>
            <a:chExt cx="6242921" cy="2809203"/>
          </a:xfrm>
        </p:grpSpPr>
        <p:pic>
          <p:nvPicPr>
            <p:cNvPr id="3" name="Imagem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5407" y="2173715"/>
              <a:ext cx="6242921" cy="2501426"/>
            </a:xfrm>
            <a:prstGeom prst="rect">
              <a:avLst/>
            </a:prstGeom>
          </p:spPr>
        </p:pic>
        <p:sp>
          <p:nvSpPr>
            <p:cNvPr id="7" name="CaixaDeTexto 6"/>
            <p:cNvSpPr txBox="1"/>
            <p:nvPr/>
          </p:nvSpPr>
          <p:spPr>
            <a:xfrm>
              <a:off x="6010265" y="4675141"/>
              <a:ext cx="303320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PT" sz="1400" b="1" dirty="0" smtClean="0"/>
                <a:t>Figura 1 </a:t>
              </a:r>
              <a:r>
                <a:rPr lang="mr-IN" sz="1400" b="1" dirty="0" smtClean="0"/>
                <a:t>–</a:t>
              </a:r>
              <a:r>
                <a:rPr lang="pt-PT" sz="1400" b="1" dirty="0" smtClean="0"/>
                <a:t> Esquema do </a:t>
              </a:r>
              <a:r>
                <a:rPr lang="pt-PT" sz="1400" b="1" dirty="0"/>
                <a:t>p</a:t>
              </a:r>
              <a:r>
                <a:rPr lang="pt-PT" sz="1400" b="1" dirty="0" smtClean="0"/>
                <a:t>rocesso ETL.</a:t>
              </a:r>
              <a:endParaRPr lang="pt-PT" sz="14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515365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PT" sz="3200" dirty="0" smtClean="0"/>
              <a:t>Data </a:t>
            </a:r>
            <a:r>
              <a:rPr lang="pt-PT" sz="3200" dirty="0" err="1" smtClean="0"/>
              <a:t>Warehousing</a:t>
            </a:r>
            <a:r>
              <a:rPr lang="pt-PT" sz="3200" dirty="0" smtClean="0"/>
              <a:t/>
            </a:r>
            <a:br>
              <a:rPr lang="pt-PT" sz="3200" dirty="0" smtClean="0"/>
            </a:br>
            <a:r>
              <a:rPr lang="pt-PT" sz="3200" dirty="0"/>
              <a:t/>
            </a:r>
            <a:br>
              <a:rPr lang="pt-PT" sz="3200" dirty="0"/>
            </a:br>
            <a:r>
              <a:rPr lang="pt-PT" sz="2000" i="1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Definição</a:t>
            </a:r>
            <a:endParaRPr lang="pt-PT" sz="2000" i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79" name="Subtítulo 2"/>
          <p:cNvSpPr txBox="1">
            <a:spLocks/>
          </p:cNvSpPr>
          <p:nvPr/>
        </p:nvSpPr>
        <p:spPr>
          <a:xfrm>
            <a:off x="3869268" y="5984748"/>
            <a:ext cx="7315200" cy="2803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None/>
              <a:defRPr sz="2200" kern="1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PT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4</a:t>
            </a:r>
            <a:endParaRPr lang="pt-PT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Retângulo Arredondado 6"/>
          <p:cNvSpPr/>
          <p:nvPr/>
        </p:nvSpPr>
        <p:spPr>
          <a:xfrm>
            <a:off x="3936503" y="1810780"/>
            <a:ext cx="7180729" cy="3227295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b="1" dirty="0" smtClean="0">
                <a:solidFill>
                  <a:schemeClr val="tx2"/>
                </a:solidFill>
              </a:rPr>
              <a:t>O processo de data </a:t>
            </a:r>
            <a:r>
              <a:rPr lang="pt-PT" b="1" dirty="0" err="1">
                <a:solidFill>
                  <a:schemeClr val="tx2"/>
                </a:solidFill>
              </a:rPr>
              <a:t>warehousing</a:t>
            </a:r>
            <a:r>
              <a:rPr lang="pt-PT" b="1" dirty="0">
                <a:solidFill>
                  <a:schemeClr val="tx2"/>
                </a:solidFill>
              </a:rPr>
              <a:t> enfatiza à recolha de dados de </a:t>
            </a:r>
            <a:r>
              <a:rPr lang="pt-PT" b="1">
                <a:solidFill>
                  <a:schemeClr val="tx2"/>
                </a:solidFill>
              </a:rPr>
              <a:t>diversas </a:t>
            </a:r>
            <a:r>
              <a:rPr lang="pt-PT" b="1" smtClean="0">
                <a:solidFill>
                  <a:schemeClr val="tx2"/>
                </a:solidFill>
              </a:rPr>
              <a:t>fontes através </a:t>
            </a:r>
            <a:r>
              <a:rPr lang="pt-PT" b="1" dirty="0">
                <a:solidFill>
                  <a:schemeClr val="tx2"/>
                </a:solidFill>
              </a:rPr>
              <a:t>do processo ETL (</a:t>
            </a:r>
            <a:r>
              <a:rPr lang="pt-PT" b="1" i="1" dirty="0">
                <a:solidFill>
                  <a:schemeClr val="tx2"/>
                </a:solidFill>
              </a:rPr>
              <a:t>Extract, Transform, Load</a:t>
            </a:r>
            <a:r>
              <a:rPr lang="pt-PT" b="1" dirty="0">
                <a:solidFill>
                  <a:schemeClr val="tx2"/>
                </a:solidFill>
              </a:rPr>
              <a:t>), correspondendo à construção de data </a:t>
            </a:r>
            <a:r>
              <a:rPr lang="pt-PT" b="1" dirty="0" err="1">
                <a:solidFill>
                  <a:schemeClr val="tx2"/>
                </a:solidFill>
              </a:rPr>
              <a:t>warehouses</a:t>
            </a:r>
            <a:r>
              <a:rPr lang="pt-PT" b="1" dirty="0">
                <a:solidFill>
                  <a:schemeClr val="tx2"/>
                </a:solidFill>
              </a:rPr>
              <a:t> e/ou data </a:t>
            </a:r>
            <a:r>
              <a:rPr lang="pt-PT" b="1" dirty="0" err="1">
                <a:solidFill>
                  <a:schemeClr val="tx2"/>
                </a:solidFill>
              </a:rPr>
              <a:t>marts</a:t>
            </a:r>
            <a:r>
              <a:rPr lang="pt-PT" b="1" dirty="0">
                <a:solidFill>
                  <a:schemeClr val="tx2"/>
                </a:solidFill>
              </a:rPr>
              <a:t>, para aceder e analisar a informação de </a:t>
            </a:r>
            <a:r>
              <a:rPr lang="pt-PT" b="1" dirty="0" smtClean="0">
                <a:solidFill>
                  <a:schemeClr val="tx2"/>
                </a:solidFill>
              </a:rPr>
              <a:t>forma útil</a:t>
            </a:r>
            <a:r>
              <a:rPr lang="pt-PT" b="1" dirty="0">
                <a:solidFill>
                  <a:schemeClr val="tx2"/>
                </a:solidFill>
              </a:rPr>
              <a:t>. Os dados extraídos são processados, formatados e consolidados numa estrutura de dados única para facilitar essencialmente a análise de dados.</a:t>
            </a:r>
          </a:p>
        </p:txBody>
      </p:sp>
    </p:spTree>
    <p:extLst>
      <p:ext uri="{BB962C8B-B14F-4D97-AF65-F5344CB8AC3E}">
        <p14:creationId xmlns:p14="http://schemas.microsoft.com/office/powerpoint/2010/main" val="246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PT" sz="3200" dirty="0" smtClean="0"/>
              <a:t>Data </a:t>
            </a:r>
            <a:r>
              <a:rPr lang="pt-PT" sz="3200" dirty="0" err="1" smtClean="0"/>
              <a:t>Warehousing</a:t>
            </a:r>
            <a:r>
              <a:rPr lang="pt-PT" sz="3200" dirty="0" smtClean="0"/>
              <a:t/>
            </a:r>
            <a:br>
              <a:rPr lang="pt-PT" sz="3200" dirty="0" smtClean="0"/>
            </a:br>
            <a:r>
              <a:rPr lang="pt-PT" sz="3200" dirty="0" smtClean="0"/>
              <a:t/>
            </a:r>
            <a:br>
              <a:rPr lang="pt-PT" sz="3200" dirty="0" smtClean="0"/>
            </a:br>
            <a:r>
              <a:rPr lang="pt-PT" sz="2000" i="1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Definição</a:t>
            </a:r>
            <a:endParaRPr lang="pt-PT" sz="2000" i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79" name="Subtítulo 2"/>
          <p:cNvSpPr txBox="1">
            <a:spLocks/>
          </p:cNvSpPr>
          <p:nvPr/>
        </p:nvSpPr>
        <p:spPr>
          <a:xfrm>
            <a:off x="3869268" y="5984748"/>
            <a:ext cx="7315200" cy="2803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None/>
              <a:defRPr sz="2200" kern="1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PT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5</a:t>
            </a:r>
            <a:endParaRPr lang="pt-PT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4" name="Grupo 3"/>
          <p:cNvGrpSpPr/>
          <p:nvPr/>
        </p:nvGrpSpPr>
        <p:grpSpPr>
          <a:xfrm>
            <a:off x="3633935" y="2125746"/>
            <a:ext cx="7785866" cy="2597363"/>
            <a:chOff x="3633935" y="2279635"/>
            <a:chExt cx="7785866" cy="2597363"/>
          </a:xfrm>
        </p:grpSpPr>
        <p:pic>
          <p:nvPicPr>
            <p:cNvPr id="7" name="Imagem 6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3633935" y="2279635"/>
              <a:ext cx="7785866" cy="2289586"/>
            </a:xfrm>
            <a:prstGeom prst="rect">
              <a:avLst/>
            </a:prstGeom>
          </p:spPr>
        </p:pic>
        <p:sp>
          <p:nvSpPr>
            <p:cNvPr id="8" name="CaixaDeTexto 7"/>
            <p:cNvSpPr txBox="1"/>
            <p:nvPr/>
          </p:nvSpPr>
          <p:spPr>
            <a:xfrm>
              <a:off x="5356434" y="4569221"/>
              <a:ext cx="434086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PT" sz="1400" b="1" dirty="0" smtClean="0"/>
                <a:t>Figura 2 </a:t>
              </a:r>
              <a:r>
                <a:rPr lang="mr-IN" sz="1400" b="1" dirty="0" smtClean="0"/>
                <a:t>–</a:t>
              </a:r>
              <a:r>
                <a:rPr lang="pt-PT" sz="1400" b="1" dirty="0" smtClean="0"/>
                <a:t> Esquema do processo de data </a:t>
              </a:r>
              <a:r>
                <a:rPr lang="pt-PT" sz="1400" b="1" dirty="0" err="1" smtClean="0"/>
                <a:t>warehousing</a:t>
              </a:r>
              <a:r>
                <a:rPr lang="pt-PT" sz="1400" b="1" dirty="0" smtClean="0"/>
                <a:t>.</a:t>
              </a:r>
              <a:endParaRPr lang="pt-PT" sz="14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932054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PT" sz="3200" dirty="0" smtClean="0"/>
              <a:t>Data </a:t>
            </a:r>
            <a:r>
              <a:rPr lang="pt-PT" sz="3200" dirty="0" err="1" smtClean="0"/>
              <a:t>Warehousing</a:t>
            </a:r>
            <a:r>
              <a:rPr lang="pt-PT" sz="3200" dirty="0" smtClean="0"/>
              <a:t/>
            </a:r>
            <a:br>
              <a:rPr lang="pt-PT" sz="3200" dirty="0" smtClean="0"/>
            </a:br>
            <a:r>
              <a:rPr lang="pt-PT" sz="3200" dirty="0" smtClean="0"/>
              <a:t/>
            </a:r>
            <a:br>
              <a:rPr lang="pt-PT" sz="3200" dirty="0" smtClean="0"/>
            </a:br>
            <a:r>
              <a:rPr lang="pt-PT" sz="2000" i="1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Data </a:t>
            </a:r>
            <a:r>
              <a:rPr lang="pt-PT" sz="2000" i="1" dirty="0" err="1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Warehouse</a:t>
            </a:r>
            <a:r>
              <a:rPr lang="pt-PT" sz="2000" i="1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 vs. Data </a:t>
            </a:r>
            <a:r>
              <a:rPr lang="pt-PT" sz="2000" i="1" dirty="0" err="1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Mart</a:t>
            </a:r>
            <a:endParaRPr lang="pt-PT" sz="2000" i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79" name="Subtítulo 2"/>
          <p:cNvSpPr txBox="1">
            <a:spLocks/>
          </p:cNvSpPr>
          <p:nvPr/>
        </p:nvSpPr>
        <p:spPr>
          <a:xfrm>
            <a:off x="3869268" y="5984748"/>
            <a:ext cx="7315200" cy="2803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None/>
              <a:defRPr sz="2200" kern="1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PT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6</a:t>
            </a:r>
            <a:endParaRPr lang="pt-PT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5" name="Grupo 4"/>
          <p:cNvGrpSpPr/>
          <p:nvPr/>
        </p:nvGrpSpPr>
        <p:grpSpPr>
          <a:xfrm>
            <a:off x="4383618" y="1924339"/>
            <a:ext cx="6286500" cy="3000177"/>
            <a:chOff x="4383618" y="1778000"/>
            <a:chExt cx="6286500" cy="3000177"/>
          </a:xfrm>
        </p:grpSpPr>
        <p:pic>
          <p:nvPicPr>
            <p:cNvPr id="3" name="Imagem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83618" y="1778000"/>
              <a:ext cx="6286500" cy="2692400"/>
            </a:xfrm>
            <a:prstGeom prst="rect">
              <a:avLst/>
            </a:prstGeom>
          </p:spPr>
        </p:pic>
        <p:sp>
          <p:nvSpPr>
            <p:cNvPr id="9" name="CaixaDeTexto 8"/>
            <p:cNvSpPr txBox="1"/>
            <p:nvPr/>
          </p:nvSpPr>
          <p:spPr>
            <a:xfrm>
              <a:off x="5814348" y="4470400"/>
              <a:ext cx="342504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PT" sz="1400" b="1" dirty="0" smtClean="0"/>
                <a:t>Figura 3 </a:t>
              </a:r>
              <a:r>
                <a:rPr lang="mr-IN" sz="1400" b="1" dirty="0" smtClean="0"/>
                <a:t>–</a:t>
              </a:r>
              <a:r>
                <a:rPr lang="pt-PT" sz="1400" b="1" dirty="0" smtClean="0"/>
                <a:t> Data </a:t>
              </a:r>
              <a:r>
                <a:rPr lang="pt-PT" sz="1400" b="1" dirty="0" err="1" smtClean="0"/>
                <a:t>warehouse</a:t>
              </a:r>
              <a:r>
                <a:rPr lang="pt-PT" sz="1400" b="1" dirty="0" smtClean="0"/>
                <a:t> vs. Data </a:t>
              </a:r>
              <a:r>
                <a:rPr lang="pt-PT" sz="1400" b="1" dirty="0" err="1" smtClean="0"/>
                <a:t>marts</a:t>
              </a:r>
              <a:r>
                <a:rPr lang="pt-PT" sz="1400" b="1" dirty="0" smtClean="0"/>
                <a:t>.</a:t>
              </a:r>
              <a:endParaRPr lang="pt-PT" sz="14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81497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PT" sz="3200" dirty="0" smtClean="0"/>
              <a:t>Data </a:t>
            </a:r>
            <a:r>
              <a:rPr lang="pt-PT" sz="3200" dirty="0" err="1" smtClean="0"/>
              <a:t>Warehousing</a:t>
            </a:r>
            <a:r>
              <a:rPr lang="pt-PT" sz="3200" dirty="0" smtClean="0"/>
              <a:t/>
            </a:r>
            <a:br>
              <a:rPr lang="pt-PT" sz="3200" dirty="0" smtClean="0"/>
            </a:br>
            <a:r>
              <a:rPr lang="pt-PT" sz="3200" dirty="0" smtClean="0"/>
              <a:t/>
            </a:r>
            <a:br>
              <a:rPr lang="pt-PT" sz="3200" dirty="0" smtClean="0"/>
            </a:br>
            <a:r>
              <a:rPr lang="pt-PT" sz="2000" i="1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Modelo Dimensional </a:t>
            </a:r>
            <a:r>
              <a:rPr lang="mr-IN" sz="2000" i="1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–</a:t>
            </a:r>
            <a:r>
              <a:rPr lang="pt-PT" sz="2000" i="1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 Esquema em Estrela vs. Esquema em Floco de Neve</a:t>
            </a:r>
            <a:endParaRPr lang="pt-PT" sz="2000" i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79" name="Subtítulo 2"/>
          <p:cNvSpPr txBox="1">
            <a:spLocks/>
          </p:cNvSpPr>
          <p:nvPr/>
        </p:nvSpPr>
        <p:spPr>
          <a:xfrm>
            <a:off x="3869268" y="5984748"/>
            <a:ext cx="7315200" cy="2803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None/>
              <a:defRPr sz="2200" kern="1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PT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7</a:t>
            </a:r>
            <a:endParaRPr lang="pt-PT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5" name="Grupo 4"/>
          <p:cNvGrpSpPr/>
          <p:nvPr/>
        </p:nvGrpSpPr>
        <p:grpSpPr>
          <a:xfrm>
            <a:off x="4528299" y="1695415"/>
            <a:ext cx="5997138" cy="3458025"/>
            <a:chOff x="4531909" y="1615799"/>
            <a:chExt cx="5997138" cy="3458025"/>
          </a:xfrm>
        </p:grpSpPr>
        <p:pic>
          <p:nvPicPr>
            <p:cNvPr id="3" name="Imagem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31909" y="1615799"/>
              <a:ext cx="5997138" cy="3150248"/>
            </a:xfrm>
            <a:prstGeom prst="rect">
              <a:avLst/>
            </a:prstGeom>
            <a:ln w="19050">
              <a:solidFill>
                <a:schemeClr val="tx2"/>
              </a:solidFill>
            </a:ln>
          </p:spPr>
        </p:pic>
        <p:sp>
          <p:nvSpPr>
            <p:cNvPr id="9" name="CaixaDeTexto 8"/>
            <p:cNvSpPr txBox="1"/>
            <p:nvPr/>
          </p:nvSpPr>
          <p:spPr>
            <a:xfrm>
              <a:off x="5050613" y="4766047"/>
              <a:ext cx="500220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PT" sz="1400" b="1" dirty="0" smtClean="0"/>
                <a:t>Figura 4 </a:t>
              </a:r>
              <a:r>
                <a:rPr lang="mr-IN" sz="1400" b="1" dirty="0" smtClean="0"/>
                <a:t>–</a:t>
              </a:r>
              <a:r>
                <a:rPr lang="pt-PT" sz="1400" b="1" dirty="0" smtClean="0"/>
                <a:t> Esquema em </a:t>
              </a:r>
              <a:r>
                <a:rPr lang="pt-PT" sz="1400" b="1" dirty="0" smtClean="0"/>
                <a:t>Estrela </a:t>
              </a:r>
              <a:r>
                <a:rPr lang="pt-PT" sz="1400" b="1" dirty="0" smtClean="0"/>
                <a:t>vs. Esquema em Floco de Neve.</a:t>
              </a:r>
              <a:endParaRPr lang="pt-PT" sz="14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29377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PT" sz="3200" dirty="0" smtClean="0"/>
              <a:t>OLTP vs. OLAP</a:t>
            </a:r>
            <a:r>
              <a:rPr lang="pt-PT" sz="3200" dirty="0" smtClean="0"/>
              <a:t/>
            </a:r>
            <a:br>
              <a:rPr lang="pt-PT" sz="3200" dirty="0" smtClean="0"/>
            </a:br>
            <a:r>
              <a:rPr lang="pt-PT" sz="3200" dirty="0" smtClean="0"/>
              <a:t/>
            </a:r>
            <a:br>
              <a:rPr lang="pt-PT" sz="3200" dirty="0" smtClean="0"/>
            </a:br>
            <a:r>
              <a:rPr lang="pt-PT" sz="2000" i="1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Definição</a:t>
            </a:r>
            <a:endParaRPr lang="pt-PT" sz="2000" i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79" name="Subtítulo 2"/>
          <p:cNvSpPr txBox="1">
            <a:spLocks/>
          </p:cNvSpPr>
          <p:nvPr/>
        </p:nvSpPr>
        <p:spPr>
          <a:xfrm>
            <a:off x="3869268" y="5984748"/>
            <a:ext cx="7315200" cy="2803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None/>
              <a:defRPr sz="2200" kern="1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PT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8</a:t>
            </a:r>
            <a:endParaRPr lang="pt-PT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57" name="Grupo 56"/>
          <p:cNvGrpSpPr/>
          <p:nvPr/>
        </p:nvGrpSpPr>
        <p:grpSpPr>
          <a:xfrm>
            <a:off x="4195645" y="945298"/>
            <a:ext cx="6662446" cy="5030232"/>
            <a:chOff x="4195645" y="945298"/>
            <a:chExt cx="6662446" cy="5030232"/>
          </a:xfrm>
        </p:grpSpPr>
        <p:grpSp>
          <p:nvGrpSpPr>
            <p:cNvPr id="54" name="Grupo 53"/>
            <p:cNvGrpSpPr/>
            <p:nvPr/>
          </p:nvGrpSpPr>
          <p:grpSpPr>
            <a:xfrm>
              <a:off x="4195645" y="945298"/>
              <a:ext cx="6662446" cy="5030232"/>
              <a:chOff x="4195645" y="778374"/>
              <a:chExt cx="6662446" cy="5030232"/>
            </a:xfrm>
          </p:grpSpPr>
          <p:sp>
            <p:nvSpPr>
              <p:cNvPr id="9" name="CaixaDeTexto 8"/>
              <p:cNvSpPr txBox="1"/>
              <p:nvPr/>
            </p:nvSpPr>
            <p:spPr>
              <a:xfrm>
                <a:off x="4924328" y="5285386"/>
                <a:ext cx="520508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PT" sz="1400" b="1" dirty="0" smtClean="0"/>
                  <a:t>Figura </a:t>
                </a:r>
                <a:r>
                  <a:rPr lang="pt-PT" sz="1400" b="1" dirty="0" smtClean="0"/>
                  <a:t>5 </a:t>
                </a:r>
                <a:r>
                  <a:rPr lang="mr-IN" sz="1400" b="1" dirty="0" smtClean="0"/>
                  <a:t>–</a:t>
                </a:r>
                <a:r>
                  <a:rPr lang="pt-PT" sz="1400" b="1" dirty="0" smtClean="0"/>
                  <a:t> </a:t>
                </a:r>
                <a:r>
                  <a:rPr lang="pt-PT" sz="1400" b="1" dirty="0" smtClean="0"/>
                  <a:t>OLTP </a:t>
                </a:r>
                <a:r>
                  <a:rPr lang="pt-PT" sz="1400" b="1" dirty="0"/>
                  <a:t>(</a:t>
                </a:r>
                <a:r>
                  <a:rPr lang="pt-PT" sz="1400" b="1" i="1" dirty="0"/>
                  <a:t>Online </a:t>
                </a:r>
                <a:r>
                  <a:rPr lang="pt-PT" sz="1400" b="1" i="1" dirty="0" err="1"/>
                  <a:t>Transaction</a:t>
                </a:r>
                <a:r>
                  <a:rPr lang="pt-PT" sz="1400" b="1" i="1" dirty="0"/>
                  <a:t> </a:t>
                </a:r>
                <a:r>
                  <a:rPr lang="pt-PT" sz="1400" b="1" i="1" dirty="0" err="1"/>
                  <a:t>Processing</a:t>
                </a:r>
                <a:r>
                  <a:rPr lang="pt-PT" sz="1400" b="1" dirty="0"/>
                  <a:t>) </a:t>
                </a:r>
                <a:r>
                  <a:rPr lang="pt-PT" sz="1400" b="1" dirty="0" smtClean="0"/>
                  <a:t>vs. </a:t>
                </a:r>
                <a:r>
                  <a:rPr lang="pt-PT" sz="1400" b="1" dirty="0"/>
                  <a:t>OLAP (</a:t>
                </a:r>
                <a:r>
                  <a:rPr lang="pt-PT" sz="1400" b="1" i="1" dirty="0"/>
                  <a:t>Online </a:t>
                </a:r>
                <a:r>
                  <a:rPr lang="pt-PT" sz="1400" b="1" i="1" dirty="0" err="1"/>
                  <a:t>Analytical</a:t>
                </a:r>
                <a:r>
                  <a:rPr lang="pt-PT" sz="1400" b="1" i="1" dirty="0"/>
                  <a:t> </a:t>
                </a:r>
                <a:r>
                  <a:rPr lang="pt-PT" sz="1400" b="1" i="1" dirty="0" err="1"/>
                  <a:t>Processing</a:t>
                </a:r>
                <a:r>
                  <a:rPr lang="pt-PT" sz="1400" b="1" dirty="0"/>
                  <a:t>).</a:t>
                </a:r>
                <a:endParaRPr lang="pt-PT" sz="1400" b="1" dirty="0"/>
              </a:p>
            </p:txBody>
          </p:sp>
          <p:grpSp>
            <p:nvGrpSpPr>
              <p:cNvPr id="53" name="Grupo 52"/>
              <p:cNvGrpSpPr/>
              <p:nvPr/>
            </p:nvGrpSpPr>
            <p:grpSpPr>
              <a:xfrm>
                <a:off x="4195645" y="778374"/>
                <a:ext cx="6662446" cy="4477375"/>
                <a:chOff x="4157965" y="664930"/>
                <a:chExt cx="6662446" cy="4477375"/>
              </a:xfrm>
            </p:grpSpPr>
            <p:grpSp>
              <p:nvGrpSpPr>
                <p:cNvPr id="46" name="Grupo 45"/>
                <p:cNvGrpSpPr/>
                <p:nvPr/>
              </p:nvGrpSpPr>
              <p:grpSpPr>
                <a:xfrm>
                  <a:off x="4233325" y="1271755"/>
                  <a:ext cx="6587086" cy="3870550"/>
                  <a:chOff x="4249069" y="1123837"/>
                  <a:chExt cx="6587086" cy="3870550"/>
                </a:xfrm>
              </p:grpSpPr>
              <p:grpSp>
                <p:nvGrpSpPr>
                  <p:cNvPr id="13" name="Grupo 12"/>
                  <p:cNvGrpSpPr/>
                  <p:nvPr/>
                </p:nvGrpSpPr>
                <p:grpSpPr>
                  <a:xfrm>
                    <a:off x="4502979" y="1123837"/>
                    <a:ext cx="979467" cy="1238309"/>
                    <a:chOff x="4510761" y="1117418"/>
                    <a:chExt cx="979467" cy="1238309"/>
                  </a:xfrm>
                </p:grpSpPr>
                <p:pic>
                  <p:nvPicPr>
                    <p:cNvPr id="4" name="Imagem 3"/>
                    <p:cNvPicPr>
                      <a:picLocks noChangeAspect="1"/>
                    </p:cNvPicPr>
                    <p:nvPr/>
                  </p:nvPicPr>
                  <p:blipFill>
                    <a:blip r:embed="rId3"/>
                    <a:stretch>
                      <a:fillRect/>
                    </a:stretch>
                  </p:blipFill>
                  <p:spPr>
                    <a:xfrm>
                      <a:off x="4510761" y="1117418"/>
                      <a:ext cx="979467" cy="1007217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10" name="CaixaDeTexto 9"/>
                    <p:cNvSpPr txBox="1"/>
                    <p:nvPr/>
                  </p:nvSpPr>
                  <p:spPr>
                    <a:xfrm>
                      <a:off x="4545078" y="2047950"/>
                      <a:ext cx="910827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pt-PT" sz="1400" b="1" dirty="0" err="1" smtClean="0">
                          <a:solidFill>
                            <a:schemeClr val="tx2"/>
                          </a:solidFill>
                        </a:rPr>
                        <a:t>Database</a:t>
                      </a:r>
                      <a:endParaRPr lang="pt-PT" sz="1400" b="1" dirty="0">
                        <a:solidFill>
                          <a:schemeClr val="tx2"/>
                        </a:solidFill>
                      </a:endParaRPr>
                    </a:p>
                  </p:txBody>
                </p:sp>
              </p:grpSp>
              <p:grpSp>
                <p:nvGrpSpPr>
                  <p:cNvPr id="11" name="Grupo 10"/>
                  <p:cNvGrpSpPr/>
                  <p:nvPr/>
                </p:nvGrpSpPr>
                <p:grpSpPr>
                  <a:xfrm>
                    <a:off x="4510760" y="2782744"/>
                    <a:ext cx="1064060" cy="1371837"/>
                    <a:chOff x="4510761" y="2890192"/>
                    <a:chExt cx="1064060" cy="1371837"/>
                  </a:xfrm>
                </p:grpSpPr>
                <p:pic>
                  <p:nvPicPr>
                    <p:cNvPr id="6" name="Imagem 5"/>
                    <p:cNvPicPr>
                      <a:picLocks noChangeAspect="1"/>
                    </p:cNvPicPr>
                    <p:nvPr/>
                  </p:nvPicPr>
                  <p:blipFill>
                    <a:blip r:embed="rId4"/>
                    <a:stretch>
                      <a:fillRect/>
                    </a:stretch>
                  </p:blipFill>
                  <p:spPr>
                    <a:xfrm>
                      <a:off x="4510761" y="2890192"/>
                      <a:ext cx="1064060" cy="1064060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12" name="CaixaDeTexto 11"/>
                    <p:cNvSpPr txBox="1"/>
                    <p:nvPr/>
                  </p:nvSpPr>
                  <p:spPr>
                    <a:xfrm>
                      <a:off x="4732631" y="3954252"/>
                      <a:ext cx="535724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pt-PT" sz="1400" b="1" dirty="0" smtClean="0">
                          <a:solidFill>
                            <a:schemeClr val="tx2"/>
                          </a:solidFill>
                        </a:rPr>
                        <a:t>Files</a:t>
                      </a:r>
                      <a:endParaRPr lang="pt-PT" sz="1400" b="1" dirty="0">
                        <a:solidFill>
                          <a:schemeClr val="tx2"/>
                        </a:solidFill>
                      </a:endParaRPr>
                    </a:p>
                  </p:txBody>
                </p:sp>
              </p:grpSp>
              <p:sp>
                <p:nvSpPr>
                  <p:cNvPr id="15" name="CaixaDeTexto 14"/>
                  <p:cNvSpPr txBox="1"/>
                  <p:nvPr/>
                </p:nvSpPr>
                <p:spPr>
                  <a:xfrm>
                    <a:off x="6733456" y="3116651"/>
                    <a:ext cx="1441741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pt-PT" sz="1400" b="1" dirty="0" smtClean="0">
                        <a:solidFill>
                          <a:schemeClr val="tx2"/>
                        </a:solidFill>
                      </a:rPr>
                      <a:t>Data </a:t>
                    </a:r>
                    <a:r>
                      <a:rPr lang="pt-PT" sz="1400" b="1" dirty="0" err="1" smtClean="0">
                        <a:solidFill>
                          <a:schemeClr val="tx2"/>
                        </a:solidFill>
                      </a:rPr>
                      <a:t>Warehouse</a:t>
                    </a:r>
                    <a:endParaRPr lang="pt-PT" sz="1400" b="1" dirty="0">
                      <a:solidFill>
                        <a:schemeClr val="tx2"/>
                      </a:solidFill>
                    </a:endParaRPr>
                  </a:p>
                </p:txBody>
              </p:sp>
              <p:grpSp>
                <p:nvGrpSpPr>
                  <p:cNvPr id="16" name="Grupo 15"/>
                  <p:cNvGrpSpPr/>
                  <p:nvPr/>
                </p:nvGrpSpPr>
                <p:grpSpPr>
                  <a:xfrm>
                    <a:off x="9333833" y="1652647"/>
                    <a:ext cx="1502322" cy="1811129"/>
                    <a:chOff x="9333833" y="2110387"/>
                    <a:chExt cx="1502322" cy="1811129"/>
                  </a:xfrm>
                </p:grpSpPr>
                <p:pic>
                  <p:nvPicPr>
                    <p:cNvPr id="8" name="Imagem 7"/>
                    <p:cNvPicPr>
                      <a:picLocks noChangeAspect="1"/>
                    </p:cNvPicPr>
                    <p:nvPr/>
                  </p:nvPicPr>
                  <p:blipFill>
                    <a:blip r:embed="rId5"/>
                    <a:stretch>
                      <a:fillRect/>
                    </a:stretch>
                  </p:blipFill>
                  <p:spPr>
                    <a:xfrm>
                      <a:off x="9453383" y="2110387"/>
                      <a:ext cx="1263222" cy="1263222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17" name="CaixaDeTexto 16"/>
                    <p:cNvSpPr txBox="1"/>
                    <p:nvPr/>
                  </p:nvSpPr>
                  <p:spPr>
                    <a:xfrm>
                      <a:off x="9333833" y="3398296"/>
                      <a:ext cx="1502322" cy="52322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pt-PT" sz="1400" b="1" dirty="0" smtClean="0">
                          <a:solidFill>
                            <a:schemeClr val="tx2"/>
                          </a:solidFill>
                        </a:rPr>
                        <a:t>Data </a:t>
                      </a:r>
                      <a:r>
                        <a:rPr lang="pt-PT" sz="1400" b="1" dirty="0" err="1" smtClean="0">
                          <a:solidFill>
                            <a:schemeClr val="tx2"/>
                          </a:solidFill>
                        </a:rPr>
                        <a:t>Analysis</a:t>
                      </a:r>
                      <a:r>
                        <a:rPr lang="pt-PT" sz="1400" b="1" dirty="0" smtClean="0">
                          <a:solidFill>
                            <a:schemeClr val="tx2"/>
                          </a:solidFill>
                        </a:rPr>
                        <a:t> </a:t>
                      </a:r>
                      <a:r>
                        <a:rPr lang="pt-PT" sz="1400" b="1" dirty="0" err="1" smtClean="0">
                          <a:solidFill>
                            <a:schemeClr val="tx2"/>
                          </a:solidFill>
                        </a:rPr>
                        <a:t>and</a:t>
                      </a:r>
                      <a:r>
                        <a:rPr lang="pt-PT" sz="1400" b="1" dirty="0" smtClean="0">
                          <a:solidFill>
                            <a:schemeClr val="tx2"/>
                          </a:solidFill>
                        </a:rPr>
                        <a:t> </a:t>
                      </a:r>
                      <a:r>
                        <a:rPr lang="pt-PT" sz="1400" b="1" dirty="0" err="1" smtClean="0">
                          <a:solidFill>
                            <a:schemeClr val="tx2"/>
                          </a:solidFill>
                        </a:rPr>
                        <a:t>Visualization</a:t>
                      </a:r>
                      <a:endParaRPr lang="pt-PT" sz="1400" b="1" dirty="0">
                        <a:solidFill>
                          <a:schemeClr val="tx2"/>
                        </a:solidFill>
                      </a:endParaRPr>
                    </a:p>
                  </p:txBody>
                </p:sp>
              </p:grpSp>
              <p:sp>
                <p:nvSpPr>
                  <p:cNvPr id="19" name="CaixaDeTexto 18"/>
                  <p:cNvSpPr txBox="1"/>
                  <p:nvPr/>
                </p:nvSpPr>
                <p:spPr>
                  <a:xfrm>
                    <a:off x="4443648" y="4686610"/>
                    <a:ext cx="1198277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pt-PT" sz="1400" b="1" dirty="0" smtClean="0">
                        <a:solidFill>
                          <a:schemeClr val="tx2"/>
                        </a:solidFill>
                      </a:rPr>
                      <a:t>Data </a:t>
                    </a:r>
                    <a:r>
                      <a:rPr lang="pt-PT" sz="1400" b="1" dirty="0" err="1" smtClean="0">
                        <a:solidFill>
                          <a:schemeClr val="tx2"/>
                        </a:solidFill>
                      </a:rPr>
                      <a:t>Sources</a:t>
                    </a:r>
                    <a:endParaRPr lang="pt-PT" sz="1400" b="1" dirty="0">
                      <a:solidFill>
                        <a:schemeClr val="tx2"/>
                      </a:solidFill>
                    </a:endParaRPr>
                  </a:p>
                </p:txBody>
              </p:sp>
              <p:sp>
                <p:nvSpPr>
                  <p:cNvPr id="18" name="Chaveta à Esquerda 17"/>
                  <p:cNvSpPr/>
                  <p:nvPr/>
                </p:nvSpPr>
                <p:spPr>
                  <a:xfrm rot="16200000">
                    <a:off x="4811009" y="3592641"/>
                    <a:ext cx="463557" cy="1587437"/>
                  </a:xfrm>
                  <a:prstGeom prst="leftBrace">
                    <a:avLst/>
                  </a:prstGeom>
                  <a:ln>
                    <a:solidFill>
                      <a:schemeClr val="tx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PT" b="1">
                      <a:solidFill>
                        <a:schemeClr val="tx2"/>
                      </a:solidFill>
                    </a:endParaRPr>
                  </a:p>
                </p:txBody>
              </p:sp>
              <p:cxnSp>
                <p:nvCxnSpPr>
                  <p:cNvPr id="21" name="Conexão Reta Unidirecional 20"/>
                  <p:cNvCxnSpPr>
                    <a:stCxn id="4" idx="3"/>
                  </p:cNvCxnSpPr>
                  <p:nvPr/>
                </p:nvCxnSpPr>
                <p:spPr>
                  <a:xfrm>
                    <a:off x="5482446" y="1627446"/>
                    <a:ext cx="1128391" cy="631660"/>
                  </a:xfrm>
                  <a:prstGeom prst="straightConnector1">
                    <a:avLst/>
                  </a:prstGeom>
                  <a:ln>
                    <a:solidFill>
                      <a:schemeClr val="tx2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" name="Conexão Reta Unidirecional 22"/>
                  <p:cNvCxnSpPr>
                    <a:stCxn id="6" idx="3"/>
                  </p:cNvCxnSpPr>
                  <p:nvPr/>
                </p:nvCxnSpPr>
                <p:spPr>
                  <a:xfrm flipV="1">
                    <a:off x="5574820" y="2676440"/>
                    <a:ext cx="1086095" cy="638334"/>
                  </a:xfrm>
                  <a:prstGeom prst="straightConnector1">
                    <a:avLst/>
                  </a:prstGeom>
                  <a:ln>
                    <a:solidFill>
                      <a:schemeClr val="tx2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2" name="Conexão Reta Unidirecional 41"/>
                  <p:cNvCxnSpPr/>
                  <p:nvPr/>
                </p:nvCxnSpPr>
                <p:spPr>
                  <a:xfrm flipV="1">
                    <a:off x="8123631" y="2558212"/>
                    <a:ext cx="1041957" cy="1"/>
                  </a:xfrm>
                  <a:prstGeom prst="straightConnector1">
                    <a:avLst/>
                  </a:prstGeom>
                  <a:ln w="19050">
                    <a:solidFill>
                      <a:schemeClr val="tx2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48" name="Grupo 47"/>
                <p:cNvGrpSpPr/>
                <p:nvPr/>
              </p:nvGrpSpPr>
              <p:grpSpPr>
                <a:xfrm>
                  <a:off x="4157965" y="664930"/>
                  <a:ext cx="1638000" cy="1976555"/>
                  <a:chOff x="4157965" y="664930"/>
                  <a:chExt cx="1638000" cy="1976555"/>
                </a:xfrm>
              </p:grpSpPr>
              <p:sp>
                <p:nvSpPr>
                  <p:cNvPr id="47" name="Oval 46"/>
                  <p:cNvSpPr/>
                  <p:nvPr/>
                </p:nvSpPr>
                <p:spPr>
                  <a:xfrm>
                    <a:off x="4157965" y="1003485"/>
                    <a:ext cx="1638000" cy="1638000"/>
                  </a:xfrm>
                  <a:prstGeom prst="ellipse">
                    <a:avLst/>
                  </a:prstGeom>
                  <a:noFill/>
                  <a:ln w="19050">
                    <a:solidFill>
                      <a:srgbClr val="7030A0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PT"/>
                  </a:p>
                </p:txBody>
              </p:sp>
              <p:sp>
                <p:nvSpPr>
                  <p:cNvPr id="50" name="CaixaDeTexto 49"/>
                  <p:cNvSpPr txBox="1"/>
                  <p:nvPr/>
                </p:nvSpPr>
                <p:spPr>
                  <a:xfrm>
                    <a:off x="4668386" y="664930"/>
                    <a:ext cx="617157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pt-PT" sz="1600" b="1" dirty="0" smtClean="0">
                        <a:solidFill>
                          <a:srgbClr val="7030A0"/>
                        </a:solidFill>
                      </a:rPr>
                      <a:t>OLTP</a:t>
                    </a:r>
                    <a:endParaRPr lang="pt-PT" sz="1600" b="1" dirty="0">
                      <a:solidFill>
                        <a:srgbClr val="7030A0"/>
                      </a:solidFill>
                    </a:endParaRPr>
                  </a:p>
                </p:txBody>
              </p:sp>
            </p:grpSp>
            <p:grpSp>
              <p:nvGrpSpPr>
                <p:cNvPr id="52" name="Grupo 51"/>
                <p:cNvGrpSpPr/>
                <p:nvPr/>
              </p:nvGrpSpPr>
              <p:grpSpPr>
                <a:xfrm>
                  <a:off x="6439582" y="1825358"/>
                  <a:ext cx="1998000" cy="2342415"/>
                  <a:chOff x="6439582" y="1825358"/>
                  <a:chExt cx="1998000" cy="2342415"/>
                </a:xfrm>
              </p:grpSpPr>
              <p:sp>
                <p:nvSpPr>
                  <p:cNvPr id="49" name="Oval 48"/>
                  <p:cNvSpPr/>
                  <p:nvPr/>
                </p:nvSpPr>
                <p:spPr>
                  <a:xfrm>
                    <a:off x="6439582" y="1825358"/>
                    <a:ext cx="1998000" cy="1998000"/>
                  </a:xfrm>
                  <a:prstGeom prst="ellipse">
                    <a:avLst/>
                  </a:prstGeom>
                  <a:noFill/>
                  <a:ln w="19050">
                    <a:solidFill>
                      <a:srgbClr val="00B050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PT"/>
                  </a:p>
                </p:txBody>
              </p:sp>
              <p:sp>
                <p:nvSpPr>
                  <p:cNvPr id="51" name="CaixaDeTexto 50"/>
                  <p:cNvSpPr txBox="1"/>
                  <p:nvPr/>
                </p:nvSpPr>
                <p:spPr>
                  <a:xfrm>
                    <a:off x="7117821" y="3829219"/>
                    <a:ext cx="641522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pt-PT" sz="1600" b="1" dirty="0" smtClean="0">
                        <a:solidFill>
                          <a:srgbClr val="00B050"/>
                        </a:solidFill>
                      </a:rPr>
                      <a:t>OLAP</a:t>
                    </a:r>
                    <a:endParaRPr lang="pt-PT" sz="1600" b="1" dirty="0">
                      <a:solidFill>
                        <a:srgbClr val="00B050"/>
                      </a:solidFill>
                    </a:endParaRPr>
                  </a:p>
                </p:txBody>
              </p:sp>
            </p:grpSp>
          </p:grpSp>
        </p:grpSp>
        <p:pic>
          <p:nvPicPr>
            <p:cNvPr id="56" name="Imagem 5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902820" y="2346822"/>
              <a:ext cx="1254940" cy="12549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35691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oldura">
  <a:themeElements>
    <a:clrScheme name="Azul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Franklin Gothic">
      <a:majorFont>
        <a:latin typeface="Franklin Gothic Medium" panose="020B0603020102020204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2193</TotalTime>
  <Words>522</Words>
  <Application>Microsoft Macintosh PowerPoint</Application>
  <PresentationFormat>Ecrã Panorâmico</PresentationFormat>
  <Paragraphs>86</Paragraphs>
  <Slides>14</Slides>
  <Notes>12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14</vt:i4>
      </vt:variant>
    </vt:vector>
  </HeadingPairs>
  <TitlesOfParts>
    <vt:vector size="20" baseType="lpstr">
      <vt:lpstr>Calibri</vt:lpstr>
      <vt:lpstr>Franklin Gothic Book</vt:lpstr>
      <vt:lpstr>Franklin Gothic Medium</vt:lpstr>
      <vt:lpstr>Mangal</vt:lpstr>
      <vt:lpstr>Wingdings 2</vt:lpstr>
      <vt:lpstr>Moldura</vt:lpstr>
      <vt:lpstr>Análise de Dados</vt:lpstr>
      <vt:lpstr>Plano de Aula</vt:lpstr>
      <vt:lpstr>Processo ETL  Definição</vt:lpstr>
      <vt:lpstr>Processo ETL  Definição</vt:lpstr>
      <vt:lpstr>Data Warehousing  Definição</vt:lpstr>
      <vt:lpstr>Data Warehousing  Definição</vt:lpstr>
      <vt:lpstr>Data Warehousing  Data Warehouse vs. Data Mart</vt:lpstr>
      <vt:lpstr>Data Warehousing  Modelo Dimensional – Esquema em Estrela vs. Esquema em Floco de Neve</vt:lpstr>
      <vt:lpstr>OLTP vs. OLAP  Definição</vt:lpstr>
      <vt:lpstr>OLTP vs. OLAP  Definição</vt:lpstr>
      <vt:lpstr>MySQL  Cursores</vt:lpstr>
      <vt:lpstr>MySQL  Cursores</vt:lpstr>
      <vt:lpstr>Resolução da 2.ª Ficha Prática Laboratorial</vt:lpstr>
      <vt:lpstr>Resolução da 2.ª Ficha Prática Laboratorial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Bases de Dados Clínicas e de Gestão Hospitalar</dc:title>
  <dc:creator>Utilizador do Microsoft Office</dc:creator>
  <cp:lastModifiedBy>Utilizador do Microsoft Office</cp:lastModifiedBy>
  <cp:revision>126</cp:revision>
  <dcterms:created xsi:type="dcterms:W3CDTF">2018-01-29T19:41:39Z</dcterms:created>
  <dcterms:modified xsi:type="dcterms:W3CDTF">2018-10-15T15:53:53Z</dcterms:modified>
</cp:coreProperties>
</file>